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9" r:id="rId3"/>
    <p:sldId id="268" r:id="rId4"/>
    <p:sldId id="266" r:id="rId5"/>
    <p:sldId id="267" r:id="rId6"/>
    <p:sldId id="265" r:id="rId7"/>
    <p:sldId id="270" r:id="rId8"/>
    <p:sldId id="271" r:id="rId9"/>
    <p:sldId id="272" r:id="rId10"/>
    <p:sldId id="262" r:id="rId11"/>
    <p:sldId id="273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67620-30EA-4A9B-8DD4-03D94CD376C0}" type="datetimeFigureOut">
              <a:rPr lang="es-MX" smtClean="0"/>
              <a:t>16/11/2016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C2EB9-C287-464A-8DC3-A9CDBC3BCB1C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F650F-3E69-41A0-AEC2-6620CC7A9C91}" type="datetimeFigureOut">
              <a:rPr lang="es-MX" smtClean="0"/>
              <a:pPr/>
              <a:t>16/11/2016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340DB-1149-4036-A144-ABFD68A7D66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1290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82F5-E1F0-4D5E-A4F8-8D1117B93DCD}" type="datetime1">
              <a:rPr lang="es-MX" smtClean="0"/>
              <a:pPr/>
              <a:t>16/11/2016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7571-86C1-45A7-9029-D0F3D9649B3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2480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FF20-1E68-4544-831F-C3E6FAD74B8D}" type="datetime1">
              <a:rPr lang="es-MX" smtClean="0"/>
              <a:pPr/>
              <a:t>16/11/2016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7571-86C1-45A7-9029-D0F3D9649B3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8449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05A19-8D13-4925-8946-56135D673D89}" type="datetime1">
              <a:rPr lang="es-MX" smtClean="0"/>
              <a:pPr/>
              <a:t>16/11/2016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7571-86C1-45A7-9029-D0F3D9649B3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480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79A0-C4B3-4DF9-B345-FFA004AB6AB3}" type="datetime1">
              <a:rPr lang="es-MX" smtClean="0"/>
              <a:pPr/>
              <a:t>16/11/2016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7571-86C1-45A7-9029-D0F3D9649B3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9438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FDC0-72C1-4E88-8902-479900F5906D}" type="datetime1">
              <a:rPr lang="es-MX" smtClean="0"/>
              <a:pPr/>
              <a:t>16/11/2016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7571-86C1-45A7-9029-D0F3D9649B3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270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0AA38-0385-4DEF-A6B6-A0787CD05D24}" type="datetime1">
              <a:rPr lang="es-MX" smtClean="0"/>
              <a:pPr/>
              <a:t>16/11/2016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7571-86C1-45A7-9029-D0F3D9649B3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4377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46B3-0C1F-44B9-841B-BCA4CB5BBD3C}" type="datetime1">
              <a:rPr lang="es-MX" smtClean="0"/>
              <a:pPr/>
              <a:t>16/11/2016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7571-86C1-45A7-9029-D0F3D9649B3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2247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F0C6-8531-43CE-BE07-584D7FB70F3A}" type="datetime1">
              <a:rPr lang="es-MX" smtClean="0"/>
              <a:pPr/>
              <a:t>16/11/2016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7571-86C1-45A7-9029-D0F3D9649B3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4918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634D-1828-48D3-B94B-A98A2FE55793}" type="datetime1">
              <a:rPr lang="es-MX" smtClean="0"/>
              <a:pPr/>
              <a:t>16/11/2016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7571-86C1-45A7-9029-D0F3D9649B3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589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158A-C3F6-48C8-BE8D-AEA72F762F5D}" type="datetime1">
              <a:rPr lang="es-MX" smtClean="0"/>
              <a:pPr/>
              <a:t>16/11/2016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7571-86C1-45A7-9029-D0F3D9649B3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569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D269-D97A-45C5-BCAE-CA1018ADEC30}" type="datetime1">
              <a:rPr lang="es-MX" smtClean="0"/>
              <a:pPr/>
              <a:t>16/11/2016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7571-86C1-45A7-9029-D0F3D9649B3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02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7AE1D-0B05-447C-B7FD-B1398B1949A0}" type="datetime1">
              <a:rPr lang="es-MX" smtClean="0"/>
              <a:pPr/>
              <a:t>16/11/2016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E7571-86C1-45A7-9029-D0F3D9649B3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895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69" y="214131"/>
            <a:ext cx="11435788" cy="4717098"/>
          </a:xfrm>
        </p:spPr>
        <p:txBody>
          <a:bodyPr>
            <a:noAutofit/>
          </a:bodyPr>
          <a:lstStyle/>
          <a:p>
            <a:r>
              <a:rPr lang="es-MX" sz="5400" b="1" dirty="0" smtClean="0"/>
              <a:t>Retos y oportunidades para integración de la </a:t>
            </a:r>
            <a:r>
              <a:rPr lang="es-MX" sz="5400" b="1" dirty="0"/>
              <a:t>biodiversidad en el marco legal </a:t>
            </a:r>
            <a:r>
              <a:rPr lang="es-MX" sz="5400" b="1" dirty="0" smtClean="0"/>
              <a:t>mexicano</a:t>
            </a:r>
            <a:br>
              <a:rPr lang="es-MX" sz="5400" b="1" dirty="0" smtClean="0"/>
            </a:br>
            <a:r>
              <a:rPr lang="es-MX" sz="5400" b="1" dirty="0" smtClean="0"/>
              <a:t/>
            </a:r>
            <a:br>
              <a:rPr lang="es-MX" sz="5400" b="1" dirty="0" smtClean="0"/>
            </a:br>
            <a:r>
              <a:rPr lang="es-MX" sz="4000" b="1" dirty="0" smtClean="0"/>
              <a:t>Andrés </a:t>
            </a:r>
            <a:r>
              <a:rPr lang="es-MX" sz="4000" b="1" dirty="0" err="1" smtClean="0"/>
              <a:t>Avila</a:t>
            </a:r>
            <a:r>
              <a:rPr lang="es-MX" sz="4000" b="1" dirty="0" smtClean="0"/>
              <a:t> </a:t>
            </a:r>
            <a:r>
              <a:rPr lang="es-MX" sz="4000" b="1" dirty="0" err="1" smtClean="0"/>
              <a:t>Akerberg</a:t>
            </a:r>
            <a:endParaRPr lang="es-MX" sz="4000" b="1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7571-86C1-45A7-9029-D0F3D9649B3A}" type="slidenum">
              <a:rPr lang="es-MX" smtClean="0"/>
              <a:pPr/>
              <a:t>1</a:t>
            </a:fld>
            <a:endParaRPr lang="es-MX"/>
          </a:p>
        </p:txBody>
      </p:sp>
      <p:pic>
        <p:nvPicPr>
          <p:cNvPr id="4" name="Imagen 8" descr="C:\Users\Polea\AppData\Local\Microsoft\Windows\INetCacheContent.Word\Logo POLEA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915" y="6126158"/>
            <a:ext cx="1481455" cy="70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0939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06295" y="746567"/>
            <a:ext cx="5441067" cy="5266481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-MX" sz="4000" dirty="0"/>
              <a:t>La pérdida de suelo en la superficies nacional de cultivo de maíz blanco cuesta entre 4.2 y 7.2% del valor de producción anual, que representa del 48 al 51% del monto entregado por PROCAMPO </a:t>
            </a:r>
            <a:r>
              <a:rPr lang="es-MX" sz="2400" dirty="0"/>
              <a:t>(</a:t>
            </a:r>
            <a:r>
              <a:rPr lang="es-MX" sz="2400" dirty="0" err="1"/>
              <a:t>Cotler</a:t>
            </a:r>
            <a:r>
              <a:rPr lang="es-MX" sz="2400" dirty="0"/>
              <a:t> H. et al. 2007)</a:t>
            </a:r>
            <a:endParaRPr lang="es-MX" sz="34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7571-86C1-45A7-9029-D0F3D9649B3A}" type="slidenum">
              <a:rPr lang="es-MX" smtClean="0"/>
              <a:pPr/>
              <a:t>10</a:t>
            </a:fld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8394914" cy="6857999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206154" y="0"/>
            <a:ext cx="3985845" cy="6857999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marL="268288">
              <a:tabLst>
                <a:tab pos="5916613" algn="l"/>
              </a:tabLst>
            </a:pPr>
            <a:r>
              <a:rPr lang="es-MX" sz="5400" cap="all" dirty="0">
                <a:solidFill>
                  <a:schemeClr val="bg1"/>
                </a:solidFill>
                <a:latin typeface="Gill Sans MT Condensed" panose="020B0506020104020203" pitchFamily="34" charset="0"/>
              </a:rPr>
              <a:t>Manejo forestal comunitario sustentable</a:t>
            </a:r>
            <a:br>
              <a:rPr lang="es-MX" sz="5400" cap="all" dirty="0">
                <a:solidFill>
                  <a:schemeClr val="bg1"/>
                </a:solidFill>
                <a:latin typeface="Gill Sans MT Condensed" panose="020B0506020104020203" pitchFamily="34" charset="0"/>
              </a:rPr>
            </a:br>
            <a:r>
              <a:rPr lang="es-MX" sz="3200" cap="all" dirty="0">
                <a:solidFill>
                  <a:schemeClr val="bg1"/>
                </a:solidFill>
                <a:latin typeface="Gill Sans MT Condensed" panose="020B0506020104020203" pitchFamily="34" charset="0"/>
              </a:rPr>
              <a:t/>
            </a:r>
            <a:br>
              <a:rPr lang="es-MX" sz="3200" cap="all" dirty="0">
                <a:solidFill>
                  <a:schemeClr val="bg1"/>
                </a:solidFill>
                <a:latin typeface="Gill Sans MT Condensed" panose="020B0506020104020203" pitchFamily="34" charset="0"/>
              </a:rPr>
            </a:br>
            <a:r>
              <a:rPr lang="es-MX" sz="2800" cap="all" dirty="0">
                <a:solidFill>
                  <a:schemeClr val="bg1"/>
                </a:solidFill>
                <a:latin typeface="Gill Sans MT Condensed" panose="020B0506020104020203" pitchFamily="34" charset="0"/>
              </a:rPr>
              <a:t>un ejemplo de lo que México puede y sabe hacer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962590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69" y="214131"/>
            <a:ext cx="11435788" cy="4717098"/>
          </a:xfrm>
        </p:spPr>
        <p:txBody>
          <a:bodyPr>
            <a:noAutofit/>
          </a:bodyPr>
          <a:lstStyle/>
          <a:p>
            <a:r>
              <a:rPr lang="es-MX" sz="5400" b="1" dirty="0" smtClean="0"/>
              <a:t>Gracias</a:t>
            </a:r>
            <a:br>
              <a:rPr lang="es-MX" sz="5400" b="1" dirty="0" smtClean="0"/>
            </a:br>
            <a:r>
              <a:rPr lang="es-MX" sz="5400" b="1" dirty="0" smtClean="0"/>
              <a:t/>
            </a:r>
            <a:br>
              <a:rPr lang="es-MX" sz="5400" b="1" dirty="0" smtClean="0"/>
            </a:br>
            <a:r>
              <a:rPr lang="es-MX" sz="4000" b="1" dirty="0" smtClean="0"/>
              <a:t>Dr. Andrés </a:t>
            </a:r>
            <a:r>
              <a:rPr lang="es-MX" sz="4000" b="1" dirty="0" err="1" smtClean="0"/>
              <a:t>Avila</a:t>
            </a:r>
            <a:r>
              <a:rPr lang="es-MX" sz="4000" b="1" dirty="0" smtClean="0"/>
              <a:t> </a:t>
            </a:r>
            <a:r>
              <a:rPr lang="es-MX" sz="4000" b="1" dirty="0" err="1" smtClean="0"/>
              <a:t>Akerberg</a:t>
            </a:r>
            <a:r>
              <a:rPr lang="es-MX" sz="4000" b="1" dirty="0" smtClean="0"/>
              <a:t/>
            </a:r>
            <a:br>
              <a:rPr lang="es-MX" sz="4000" b="1" dirty="0" smtClean="0"/>
            </a:br>
            <a:r>
              <a:rPr lang="es-MX" sz="4000" b="1" dirty="0" smtClean="0"/>
              <a:t>andres.a@polea.org.mx</a:t>
            </a:r>
            <a:endParaRPr lang="es-MX" sz="4000" b="1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7571-86C1-45A7-9029-D0F3D9649B3A}" type="slidenum">
              <a:rPr lang="es-MX" smtClean="0"/>
              <a:pPr/>
              <a:t>11</a:t>
            </a:fld>
            <a:endParaRPr lang="es-MX"/>
          </a:p>
        </p:txBody>
      </p:sp>
      <p:pic>
        <p:nvPicPr>
          <p:cNvPr id="4" name="Imagen 8" descr="C:\Users\Polea\AppData\Local\Microsoft\Windows\INetCacheContent.Word\Logo POLEA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915" y="6126158"/>
            <a:ext cx="1481455" cy="70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0939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5445888" cy="6858000"/>
          </a:xfrm>
          <a:solidFill>
            <a:srgbClr val="22340E"/>
          </a:solidFill>
        </p:spPr>
        <p:txBody>
          <a:bodyPr>
            <a:normAutofit/>
          </a:bodyPr>
          <a:lstStyle/>
          <a:p>
            <a:pPr marL="268288">
              <a:spcBef>
                <a:spcPts val="1200"/>
              </a:spcBef>
              <a:spcAft>
                <a:spcPts val="1200"/>
              </a:spcAft>
            </a:pPr>
            <a:r>
              <a:rPr lang="es-MX" sz="5400" b="1" cap="small" dirty="0" smtClean="0">
                <a:solidFill>
                  <a:schemeClr val="bg1"/>
                </a:solidFill>
                <a:latin typeface="Gill Sans MT Condensed" panose="020B0506020104020203" pitchFamily="34" charset="0"/>
              </a:rPr>
              <a:t>Coyuntura actual presenta retos y oportunidades únicos</a:t>
            </a:r>
            <a:endParaRPr lang="es-MX" cap="small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128657" y="566047"/>
            <a:ext cx="5747657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Solo en 1992 con la Cumbre de Río y la firma de la CDB el tema tuvo tanta atención, se reconoció el problema, sin embargo, entonces había mucha incertidumbre </a:t>
            </a:r>
          </a:p>
          <a:p>
            <a:endParaRPr lang="es-MX" sz="2400" dirty="0" smtClean="0"/>
          </a:p>
          <a:p>
            <a:r>
              <a:rPr lang="es-MX" sz="2400" dirty="0" smtClean="0"/>
              <a:t>25 años después no lo hemos resuelto pero ha habido avances importantes </a:t>
            </a:r>
          </a:p>
          <a:p>
            <a:r>
              <a:rPr lang="es-MX" sz="2400" b="1" dirty="0" smtClean="0"/>
              <a:t>Instrumentos internacionales</a:t>
            </a:r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CDB, P. Cartagena, P Nagoya, Metas Aichi, CMNUCC</a:t>
            </a:r>
          </a:p>
          <a:p>
            <a:pPr>
              <a:buFont typeface="Arial" pitchFamily="34" charset="0"/>
              <a:buChar char="•"/>
            </a:pPr>
            <a:r>
              <a:rPr lang="es-MX" sz="2400" b="1" dirty="0" smtClean="0"/>
              <a:t>COP 13 CDB</a:t>
            </a:r>
          </a:p>
          <a:p>
            <a:endParaRPr lang="es-MX" sz="2400" dirty="0" smtClean="0"/>
          </a:p>
          <a:p>
            <a:r>
              <a:rPr lang="es-MX" sz="2400" b="1" dirty="0" smtClean="0"/>
              <a:t>Instrumentos Nacionales</a:t>
            </a:r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LGEEPA, LGVS, LGDFS</a:t>
            </a:r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SEMARNAT, CONABIO, PROFEPA, CONANP, INECC</a:t>
            </a:r>
          </a:p>
          <a:p>
            <a:pPr>
              <a:buFont typeface="Arial" pitchFamily="34" charset="0"/>
              <a:buChar char="•"/>
            </a:pPr>
            <a:endParaRPr lang="es-MX" dirty="0"/>
          </a:p>
        </p:txBody>
      </p:sp>
      <p:pic>
        <p:nvPicPr>
          <p:cNvPr id="4" name="Imagen 8" descr="C:\Users\Polea\AppData\Local\Microsoft\Windows\INetCacheContent.Word\Logo POLEA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003" y="6126158"/>
            <a:ext cx="1481455" cy="70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7454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46112" y="0"/>
            <a:ext cx="5445888" cy="6858000"/>
          </a:xfrm>
          <a:solidFill>
            <a:srgbClr val="22340E"/>
          </a:solidFill>
        </p:spPr>
        <p:txBody>
          <a:bodyPr>
            <a:normAutofit/>
          </a:bodyPr>
          <a:lstStyle/>
          <a:p>
            <a:pPr marL="268288">
              <a:spcBef>
                <a:spcPts val="1200"/>
              </a:spcBef>
              <a:spcAft>
                <a:spcPts val="1200"/>
              </a:spcAft>
            </a:pPr>
            <a:r>
              <a:rPr lang="es-MX" sz="5400" b="1" cap="small" dirty="0">
                <a:solidFill>
                  <a:schemeClr val="bg1"/>
                </a:solidFill>
                <a:latin typeface="Gill Sans MT Condensed" panose="020B0506020104020203" pitchFamily="34" charset="0"/>
              </a:rPr>
              <a:t>Algunas cifras:</a:t>
            </a:r>
            <a:r>
              <a:rPr lang="es-MX" cap="small" dirty="0">
                <a:solidFill>
                  <a:schemeClr val="bg1"/>
                </a:solidFill>
                <a:latin typeface="Gill Sans MT Condensed" panose="020B0506020104020203" pitchFamily="34" charset="0"/>
              </a:rPr>
              <a:t/>
            </a:r>
            <a:br>
              <a:rPr lang="es-MX" cap="small" dirty="0">
                <a:solidFill>
                  <a:schemeClr val="bg1"/>
                </a:solidFill>
                <a:latin typeface="Gill Sans MT Condensed" panose="020B0506020104020203" pitchFamily="34" charset="0"/>
              </a:rPr>
            </a:br>
            <a:r>
              <a:rPr lang="es-MX" cap="small" dirty="0">
                <a:solidFill>
                  <a:schemeClr val="bg1"/>
                </a:solidFill>
                <a:latin typeface="Gill Sans MT Condensed" panose="020B0506020104020203" pitchFamily="34" charset="0"/>
              </a:rPr>
              <a:t>34.8% de bosques y selvas perdidos en 20 años</a:t>
            </a:r>
            <a:br>
              <a:rPr lang="es-MX" cap="small" dirty="0">
                <a:solidFill>
                  <a:schemeClr val="bg1"/>
                </a:solidFill>
                <a:latin typeface="Gill Sans MT Condensed" panose="020B0506020104020203" pitchFamily="34" charset="0"/>
              </a:rPr>
            </a:br>
            <a:r>
              <a:rPr lang="es-MX" cap="small" dirty="0">
                <a:solidFill>
                  <a:schemeClr val="bg1"/>
                </a:solidFill>
                <a:latin typeface="Gill Sans MT Condensed" panose="020B0506020104020203" pitchFamily="34" charset="0"/>
              </a:rPr>
              <a:t>55% del territorio nacional está afectado por erosión hídrica y eólica</a:t>
            </a:r>
            <a:br>
              <a:rPr lang="es-MX" cap="small" dirty="0">
                <a:solidFill>
                  <a:schemeClr val="bg1"/>
                </a:solidFill>
                <a:latin typeface="Gill Sans MT Condensed" panose="020B0506020104020203" pitchFamily="34" charset="0"/>
              </a:rPr>
            </a:br>
            <a:r>
              <a:rPr lang="es-MX" cap="small" dirty="0">
                <a:solidFill>
                  <a:schemeClr val="bg1"/>
                </a:solidFill>
                <a:latin typeface="Gill Sans MT Condensed" panose="020B0506020104020203" pitchFamily="34" charset="0"/>
              </a:rPr>
              <a:t>84% de las pesquerías están en su máxima capacidad o sobreexplotadas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72886" y="1817914"/>
            <a:ext cx="51162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Retos – no hemos solucionado el problema</a:t>
            </a:r>
          </a:p>
        </p:txBody>
      </p:sp>
      <p:pic>
        <p:nvPicPr>
          <p:cNvPr id="4" name="Imagen 8" descr="C:\Users\Polea\AppData\Local\Microsoft\Windows\INetCacheContent.Word\Logo POLEA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2" y="5962872"/>
            <a:ext cx="1481455" cy="70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7454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71863" y="0"/>
            <a:ext cx="5820136" cy="6857999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marL="268288">
              <a:tabLst>
                <a:tab pos="5916613" algn="l"/>
              </a:tabLst>
            </a:pPr>
            <a:r>
              <a:rPr lang="es-MX" sz="1300" cap="all" dirty="0">
                <a:solidFill>
                  <a:schemeClr val="bg1"/>
                </a:solidFill>
                <a:latin typeface="Gill Sans MT Condensed" panose="020B0506020104020203" pitchFamily="34" charset="0"/>
              </a:rPr>
              <a:t/>
            </a:r>
            <a:br>
              <a:rPr lang="es-MX" sz="1300" cap="all" dirty="0">
                <a:solidFill>
                  <a:schemeClr val="bg1"/>
                </a:solidFill>
                <a:latin typeface="Gill Sans MT Condensed" panose="020B0506020104020203" pitchFamily="34" charset="0"/>
              </a:rPr>
            </a:br>
            <a:r>
              <a:rPr lang="es-MX" sz="5400" cap="all" dirty="0">
                <a:solidFill>
                  <a:schemeClr val="bg1"/>
                </a:solidFill>
                <a:latin typeface="Gill Sans MT Condensed" panose="020B0506020104020203" pitchFamily="34" charset="0"/>
              </a:rPr>
              <a:t>La sociedad aun no reconoce el valor de la biodiversidad en su </a:t>
            </a:r>
            <a:r>
              <a:rPr lang="es-MX" sz="5400" b="1" cap="all" dirty="0">
                <a:solidFill>
                  <a:schemeClr val="bg1"/>
                </a:solidFill>
                <a:latin typeface="Gill Sans MT Condensed" panose="020B0506020104020203" pitchFamily="34" charset="0"/>
              </a:rPr>
              <a:t>bienestar</a:t>
            </a:r>
            <a:r>
              <a:rPr lang="es-MX" sz="5400" cap="all" dirty="0">
                <a:solidFill>
                  <a:schemeClr val="bg1"/>
                </a:solidFill>
                <a:latin typeface="Gill Sans MT Condensed" panose="020B0506020104020203" pitchFamily="34" charset="0"/>
              </a:rPr>
              <a:t> y como recurso necesario para el futuro del país</a:t>
            </a:r>
            <a:r>
              <a:rPr lang="en-US" sz="5400" cap="all" dirty="0">
                <a:solidFill>
                  <a:schemeClr val="bg1"/>
                </a:solidFill>
                <a:latin typeface="Gill Sans MT Condensed" panose="020B0506020104020203" pitchFamily="34" charset="0"/>
              </a:rPr>
              <a:t/>
            </a:r>
            <a:br>
              <a:rPr lang="en-US" sz="5400" cap="all" dirty="0">
                <a:solidFill>
                  <a:schemeClr val="bg1"/>
                </a:solidFill>
                <a:latin typeface="Gill Sans MT Condensed" panose="020B0506020104020203" pitchFamily="34" charset="0"/>
              </a:rPr>
            </a:br>
            <a:endParaRPr lang="es-MX" sz="2800" dirty="0"/>
          </a:p>
        </p:txBody>
      </p:sp>
      <p:pic>
        <p:nvPicPr>
          <p:cNvPr id="3" name="Imagen 8" descr="C:\Users\Polea\AppData\Local\Microsoft\Windows\INetCacheContent.Word\Logo POLEA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86" y="6006415"/>
            <a:ext cx="1481455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CuadroTexto"/>
          <p:cNvSpPr txBox="1"/>
          <p:nvPr/>
        </p:nvSpPr>
        <p:spPr>
          <a:xfrm>
            <a:off x="772886" y="1817914"/>
            <a:ext cx="51162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Retos – no se ha logrado llevar la agenda ambiental más allá de lo ambiental (gobierno, sector privado, universidades)</a:t>
            </a:r>
          </a:p>
        </p:txBody>
      </p:sp>
    </p:spTree>
    <p:extLst>
      <p:ext uri="{BB962C8B-B14F-4D97-AF65-F5344CB8AC3E}">
        <p14:creationId xmlns:p14="http://schemas.microsoft.com/office/powerpoint/2010/main" val="1721199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71863" y="0"/>
            <a:ext cx="5820136" cy="6857999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marL="268288">
              <a:tabLst>
                <a:tab pos="5916613" algn="l"/>
              </a:tabLst>
            </a:pPr>
            <a:r>
              <a:rPr lang="es-MX" sz="1300" cap="small" dirty="0">
                <a:solidFill>
                  <a:schemeClr val="bg1"/>
                </a:solidFill>
                <a:latin typeface="Gill Sans MT Condensed" panose="020B0506020104020203" pitchFamily="34" charset="0"/>
              </a:rPr>
              <a:t/>
            </a:r>
            <a:br>
              <a:rPr lang="es-MX" sz="1300" cap="small" dirty="0">
                <a:solidFill>
                  <a:schemeClr val="bg1"/>
                </a:solidFill>
                <a:latin typeface="Gill Sans MT Condensed" panose="020B0506020104020203" pitchFamily="34" charset="0"/>
              </a:rPr>
            </a:br>
            <a:r>
              <a:rPr lang="es-MX" sz="5400" cap="small" dirty="0">
                <a:solidFill>
                  <a:schemeClr val="bg1"/>
                </a:solidFill>
                <a:latin typeface="Gill Sans MT Condensed" panose="020B0506020104020203" pitchFamily="34" charset="0"/>
              </a:rPr>
              <a:t>Políticas </a:t>
            </a:r>
            <a:r>
              <a:rPr lang="es-MX" sz="5400" cap="small" dirty="0" smtClean="0">
                <a:solidFill>
                  <a:schemeClr val="bg1"/>
                </a:solidFill>
                <a:latin typeface="Gill Sans MT Condensed" panose="020B0506020104020203" pitchFamily="34" charset="0"/>
              </a:rPr>
              <a:t>públicas y marcos legales en ocasiones contradictorios </a:t>
            </a:r>
            <a:r>
              <a:rPr lang="es-MX" sz="5400" cap="small" dirty="0">
                <a:solidFill>
                  <a:schemeClr val="bg1"/>
                </a:solidFill>
                <a:latin typeface="Gill Sans MT Condensed" panose="020B0506020104020203" pitchFamily="34" charset="0"/>
              </a:rPr>
              <a:t>entre sectores productivos que no incorporan el cuidado de la biodiversidad para su sostenibilidad en el tiempo</a:t>
            </a:r>
            <a:endParaRPr lang="es-MX" sz="2800" cap="small" dirty="0"/>
          </a:p>
        </p:txBody>
      </p:sp>
      <p:sp>
        <p:nvSpPr>
          <p:cNvPr id="3" name="2 CuadroTexto"/>
          <p:cNvSpPr txBox="1"/>
          <p:nvPr/>
        </p:nvSpPr>
        <p:spPr>
          <a:xfrm>
            <a:off x="500743" y="1219200"/>
            <a:ext cx="51924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Equidad </a:t>
            </a:r>
            <a:r>
              <a:rPr lang="es-MX" sz="2800" dirty="0" err="1" smtClean="0"/>
              <a:t>intergeneracional</a:t>
            </a:r>
            <a:r>
              <a:rPr lang="es-MX" sz="2800" dirty="0" smtClean="0"/>
              <a:t> no va de la mano con periodos políticos.</a:t>
            </a:r>
          </a:p>
          <a:p>
            <a:endParaRPr lang="es-MX" sz="2800" dirty="0" smtClean="0"/>
          </a:p>
          <a:p>
            <a:r>
              <a:rPr lang="es-MX" sz="2800" dirty="0" smtClean="0"/>
              <a:t>Promoción de producción vs protección de biodiversidad</a:t>
            </a:r>
            <a:endParaRPr lang="es-MX" sz="2800" dirty="0"/>
          </a:p>
        </p:txBody>
      </p:sp>
      <p:pic>
        <p:nvPicPr>
          <p:cNvPr id="4" name="Imagen 8" descr="C:\Users\Polea\AppData\Local\Microsoft\Windows\INetCacheContent.Word\Logo POLEA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86" y="6006415"/>
            <a:ext cx="1481455" cy="70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5854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6194" y="0"/>
            <a:ext cx="7155805" cy="6857999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marL="268288">
              <a:tabLst>
                <a:tab pos="5916613" algn="l"/>
              </a:tabLst>
            </a:pPr>
            <a:r>
              <a:rPr lang="es-MX" sz="1300" cap="all" dirty="0">
                <a:solidFill>
                  <a:schemeClr val="bg1"/>
                </a:solidFill>
                <a:latin typeface="Gill Sans MT Condensed" panose="020B0506020104020203" pitchFamily="34" charset="0"/>
              </a:rPr>
              <a:t/>
            </a:r>
            <a:br>
              <a:rPr lang="es-MX" sz="1300" cap="all" dirty="0">
                <a:solidFill>
                  <a:schemeClr val="bg1"/>
                </a:solidFill>
                <a:latin typeface="Gill Sans MT Condensed" panose="020B0506020104020203" pitchFamily="34" charset="0"/>
              </a:rPr>
            </a:br>
            <a:r>
              <a:rPr lang="es-MX" sz="5400" cap="all" dirty="0">
                <a:solidFill>
                  <a:schemeClr val="bg1"/>
                </a:solidFill>
                <a:latin typeface="Gill Sans MT Condensed" panose="020B0506020104020203" pitchFamily="34" charset="0"/>
              </a:rPr>
              <a:t>La riqueza derivada del uso y degradación de los ecosistemas no se ha compartido con los dueños de los territorios</a:t>
            </a:r>
            <a:br>
              <a:rPr lang="es-MX" sz="5400" cap="all" dirty="0">
                <a:solidFill>
                  <a:schemeClr val="bg1"/>
                </a:solidFill>
                <a:latin typeface="Gill Sans MT Condensed" panose="020B0506020104020203" pitchFamily="34" charset="0"/>
              </a:rPr>
            </a:br>
            <a:r>
              <a:rPr lang="en-US" sz="5400" cap="all" dirty="0">
                <a:solidFill>
                  <a:schemeClr val="bg1"/>
                </a:solidFill>
                <a:latin typeface="Gill Sans MT Condensed" panose="020B0506020104020203" pitchFamily="34" charset="0"/>
              </a:rPr>
              <a:t/>
            </a:r>
            <a:br>
              <a:rPr lang="en-US" sz="5400" cap="all" dirty="0">
                <a:solidFill>
                  <a:schemeClr val="bg1"/>
                </a:solidFill>
                <a:latin typeface="Gill Sans MT Condensed" panose="020B0506020104020203" pitchFamily="34" charset="0"/>
              </a:rPr>
            </a:br>
            <a:r>
              <a:rPr lang="en-US" sz="2800" cap="all" dirty="0">
                <a:solidFill>
                  <a:schemeClr val="bg1"/>
                </a:solidFill>
                <a:latin typeface="Gill Sans MT Condensed" panose="020B0506020104020203" pitchFamily="34" charset="0"/>
              </a:rPr>
              <a:t>(</a:t>
            </a:r>
            <a:r>
              <a:rPr lang="en-US" sz="2800" cap="all" dirty="0" err="1">
                <a:solidFill>
                  <a:schemeClr val="bg1"/>
                </a:solidFill>
                <a:latin typeface="Gill Sans MT Condensed" panose="020B0506020104020203" pitchFamily="34" charset="0"/>
              </a:rPr>
              <a:t>problemas</a:t>
            </a:r>
            <a:r>
              <a:rPr lang="en-US" sz="2800" cap="all" dirty="0">
                <a:solidFill>
                  <a:schemeClr val="bg1"/>
                </a:solidFill>
                <a:latin typeface="Gill Sans MT Condensed" panose="020B0506020104020203" pitchFamily="34" charset="0"/>
              </a:rPr>
              <a:t> </a:t>
            </a:r>
            <a:r>
              <a:rPr lang="en-US" sz="2800" cap="all" dirty="0" err="1">
                <a:solidFill>
                  <a:schemeClr val="bg1"/>
                </a:solidFill>
                <a:latin typeface="Gill Sans MT Condensed" panose="020B0506020104020203" pitchFamily="34" charset="0"/>
              </a:rPr>
              <a:t>en</a:t>
            </a:r>
            <a:r>
              <a:rPr lang="en-US" sz="2800" cap="all" dirty="0">
                <a:solidFill>
                  <a:schemeClr val="bg1"/>
                </a:solidFill>
                <a:latin typeface="Gill Sans MT Condensed" panose="020B0506020104020203" pitchFamily="34" charset="0"/>
              </a:rPr>
              <a:t> la </a:t>
            </a:r>
            <a:r>
              <a:rPr lang="en-US" sz="2800" cap="all" dirty="0" err="1">
                <a:solidFill>
                  <a:schemeClr val="bg1"/>
                </a:solidFill>
                <a:latin typeface="Gill Sans MT Condensed" panose="020B0506020104020203" pitchFamily="34" charset="0"/>
              </a:rPr>
              <a:t>distribución</a:t>
            </a:r>
            <a:r>
              <a:rPr lang="en-US" sz="2800" cap="all" dirty="0">
                <a:solidFill>
                  <a:schemeClr val="bg1"/>
                </a:solidFill>
                <a:latin typeface="Gill Sans MT Condensed" panose="020B0506020104020203" pitchFamily="34" charset="0"/>
              </a:rPr>
              <a:t> de </a:t>
            </a:r>
            <a:r>
              <a:rPr lang="en-US" sz="2800" cap="all" dirty="0" err="1">
                <a:solidFill>
                  <a:schemeClr val="bg1"/>
                </a:solidFill>
                <a:latin typeface="Gill Sans MT Condensed" panose="020B0506020104020203" pitchFamily="34" charset="0"/>
              </a:rPr>
              <a:t>beneficios</a:t>
            </a:r>
            <a:r>
              <a:rPr lang="en-US" sz="2800" cap="all" dirty="0">
                <a:solidFill>
                  <a:schemeClr val="bg1"/>
                </a:solidFill>
                <a:latin typeface="Gill Sans MT Condensed" panose="020B0506020104020203" pitchFamily="34" charset="0"/>
              </a:rPr>
              <a:t>)</a:t>
            </a:r>
            <a:endParaRPr lang="es-MX" sz="2800" dirty="0"/>
          </a:p>
        </p:txBody>
      </p:sp>
      <p:pic>
        <p:nvPicPr>
          <p:cNvPr id="3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503619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33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5445888" cy="6858000"/>
          </a:xfrm>
          <a:solidFill>
            <a:srgbClr val="22340E"/>
          </a:solidFill>
        </p:spPr>
        <p:txBody>
          <a:bodyPr>
            <a:normAutofit/>
          </a:bodyPr>
          <a:lstStyle/>
          <a:p>
            <a:pPr marL="268288">
              <a:spcBef>
                <a:spcPts val="1200"/>
              </a:spcBef>
              <a:spcAft>
                <a:spcPts val="1200"/>
              </a:spcAft>
            </a:pPr>
            <a:r>
              <a:rPr lang="es-MX" sz="5400" b="1" cap="small" dirty="0" smtClean="0">
                <a:solidFill>
                  <a:schemeClr val="bg1"/>
                </a:solidFill>
                <a:latin typeface="Gill Sans MT Condensed" panose="020B0506020104020203" pitchFamily="34" charset="0"/>
              </a:rPr>
              <a:t>Ser anfitrión de la COP 13 ofrece oportunidades únicas para atender los retos</a:t>
            </a:r>
            <a:endParaRPr lang="es-MX" sz="5400" b="1" cap="small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128657" y="1687305"/>
            <a:ext cx="5747657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s-MX" sz="2800" dirty="0" smtClean="0"/>
              <a:t>Tema crece en la agenda política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s-MX" sz="2800" dirty="0" smtClean="0"/>
              <a:t>Oportunidades de integrar la biodiversidad con otros actores y otros sectores productivos y sociales.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s-MX" sz="2800" dirty="0" smtClean="0"/>
              <a:t>La integración debe realizarse a nivel legal, institucional y de política pública. </a:t>
            </a:r>
          </a:p>
          <a:p>
            <a:pPr>
              <a:buFont typeface="Arial" pitchFamily="34" charset="0"/>
              <a:buChar char="•"/>
            </a:pPr>
            <a:endParaRPr lang="es-MX" dirty="0"/>
          </a:p>
        </p:txBody>
      </p:sp>
      <p:pic>
        <p:nvPicPr>
          <p:cNvPr id="4" name="Imagen 8" descr="C:\Users\Polea\AppData\Local\Microsoft\Windows\INetCacheContent.Word\Logo POLEA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003" y="6126158"/>
            <a:ext cx="1481455" cy="70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7454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46112" y="0"/>
            <a:ext cx="5445888" cy="6858000"/>
          </a:xfrm>
          <a:solidFill>
            <a:srgbClr val="22340E"/>
          </a:solidFill>
        </p:spPr>
        <p:txBody>
          <a:bodyPr>
            <a:normAutofit/>
          </a:bodyPr>
          <a:lstStyle/>
          <a:p>
            <a:pPr marL="268288">
              <a:spcBef>
                <a:spcPts val="1200"/>
              </a:spcBef>
              <a:spcAft>
                <a:spcPts val="1200"/>
              </a:spcAft>
            </a:pPr>
            <a:r>
              <a:rPr lang="es-MX" sz="5400" b="1" cap="small" dirty="0" smtClean="0">
                <a:solidFill>
                  <a:schemeClr val="bg1"/>
                </a:solidFill>
                <a:latin typeface="Gill Sans MT Condensed" panose="020B0506020104020203" pitchFamily="34" charset="0"/>
              </a:rPr>
              <a:t>Ser anfitrión de la COP 13 ofrece oportunidades únicas para atender los retos</a:t>
            </a:r>
            <a:endParaRPr lang="es-MX" sz="5400" b="1" cap="small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pic>
        <p:nvPicPr>
          <p:cNvPr id="4" name="Imagen 8" descr="C:\Users\Polea\AppData\Local\Microsoft\Windows\INetCacheContent.Word\Logo POLEA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60" y="5995529"/>
            <a:ext cx="1481455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729343" y="1143009"/>
            <a:ext cx="5736771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s-MX" sz="2800" dirty="0" smtClean="0"/>
              <a:t>En cuanto a lo legal: aprovechar la enseñanza de la LGCC y la COP 16 de 2010 también en Cancún.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s-MX" sz="2800" dirty="0" smtClean="0"/>
              <a:t>Promover una amplia participación de diversos actores interesados beneficia la integración y la eventual implementación.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s-MX" sz="2800" dirty="0" smtClean="0"/>
              <a:t>Armonización de las diferentes leyes que tienen que ver con el tema (LGDFS, LGDRS, LGPAS, LA, LGT)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endParaRPr lang="es-MX" sz="2800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endParaRPr lang="es-MX" sz="2800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endParaRPr lang="es-MX" sz="2800" dirty="0" smtClean="0"/>
          </a:p>
          <a:p>
            <a:pPr>
              <a:buFont typeface="Arial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57454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5445888" cy="6858000"/>
          </a:xfrm>
          <a:solidFill>
            <a:srgbClr val="22340E"/>
          </a:solidFill>
        </p:spPr>
        <p:txBody>
          <a:bodyPr>
            <a:normAutofit/>
          </a:bodyPr>
          <a:lstStyle/>
          <a:p>
            <a:pPr marL="268288">
              <a:spcBef>
                <a:spcPts val="1200"/>
              </a:spcBef>
              <a:spcAft>
                <a:spcPts val="1200"/>
              </a:spcAft>
            </a:pPr>
            <a:r>
              <a:rPr lang="es-MX" sz="5400" b="1" cap="small" dirty="0" smtClean="0">
                <a:solidFill>
                  <a:schemeClr val="bg1"/>
                </a:solidFill>
                <a:latin typeface="Gill Sans MT Condensed" panose="020B0506020104020203" pitchFamily="34" charset="0"/>
              </a:rPr>
              <a:t>Ser anfitrión de la COP 13 ofrece oportunidades únicas para atender los retos</a:t>
            </a:r>
            <a:endParaRPr lang="es-MX" sz="5400" b="1" cap="small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128657" y="1687305"/>
            <a:ext cx="5747657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s-MX" sz="2800" dirty="0" smtClean="0"/>
              <a:t>Un buen trabajo a nivel legal, político e institucional ofrece condiciones favorables para detonar financiamiento nacional y ser receptores de fondos internacionales</a:t>
            </a:r>
          </a:p>
          <a:p>
            <a:pPr>
              <a:buFont typeface="Arial" pitchFamily="34" charset="0"/>
              <a:buChar char="•"/>
            </a:pPr>
            <a:endParaRPr lang="es-MX" dirty="0"/>
          </a:p>
        </p:txBody>
      </p:sp>
      <p:pic>
        <p:nvPicPr>
          <p:cNvPr id="4" name="Imagen 8" descr="C:\Users\Polea\AppData\Local\Microsoft\Windows\INetCacheContent.Word\Logo POLEA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003" y="6126158"/>
            <a:ext cx="1481455" cy="70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74546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361</Words>
  <Application>Microsoft Office PowerPoint</Application>
  <PresentationFormat>Panorámica</PresentationFormat>
  <Paragraphs>39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Gill Sans MT Condensed</vt:lpstr>
      <vt:lpstr>Tema de Office</vt:lpstr>
      <vt:lpstr>Retos y oportunidades para integración de la biodiversidad en el marco legal mexicano  Andrés Avila Akerberg</vt:lpstr>
      <vt:lpstr>Coyuntura actual presenta retos y oportunidades únicos</vt:lpstr>
      <vt:lpstr>Algunas cifras: 34.8% de bosques y selvas perdidos en 20 años 55% del territorio nacional está afectado por erosión hídrica y eólica 84% de las pesquerías están en su máxima capacidad o sobreexplotadas</vt:lpstr>
      <vt:lpstr> La sociedad aun no reconoce el valor de la biodiversidad en su bienestar y como recurso necesario para el futuro del país </vt:lpstr>
      <vt:lpstr> Políticas públicas y marcos legales en ocasiones contradictorios entre sectores productivos que no incorporan el cuidado de la biodiversidad para su sostenibilidad en el tiempo</vt:lpstr>
      <vt:lpstr> La riqueza derivada del uso y degradación de los ecosistemas no se ha compartido con los dueños de los territorios  (problemas en la distribución de beneficios)</vt:lpstr>
      <vt:lpstr>Ser anfitrión de la COP 13 ofrece oportunidades únicas para atender los retos</vt:lpstr>
      <vt:lpstr>Ser anfitrión de la COP 13 ofrece oportunidades únicas para atender los retos</vt:lpstr>
      <vt:lpstr>Ser anfitrión de la COP 13 ofrece oportunidades únicas para atender los retos</vt:lpstr>
      <vt:lpstr>Manejo forestal comunitario sustentable  un ejemplo de lo que México puede y sabe hacer</vt:lpstr>
      <vt:lpstr>Gracias  Dr. Andrés Avila Akerberg andres.a@polea.org.mx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Alternativas para integrar la biodiversidad en el marco legal mexicano</dc:title>
  <dc:creator>Ivan Zuñiga</dc:creator>
  <cp:lastModifiedBy>Usuario</cp:lastModifiedBy>
  <cp:revision>15</cp:revision>
  <cp:lastPrinted>2016-11-16T00:03:26Z</cp:lastPrinted>
  <dcterms:created xsi:type="dcterms:W3CDTF">2016-11-15T18:52:30Z</dcterms:created>
  <dcterms:modified xsi:type="dcterms:W3CDTF">2016-11-16T18:32:14Z</dcterms:modified>
</cp:coreProperties>
</file>